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王漢宗特黑體" panose="02020500000000000000" charset="-12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Marcellus" panose="02020500000000000000" charset="0"/>
      <p:regular r:id="rId15"/>
    </p:embeddedFont>
    <p:embeddedFont>
      <p:font typeface="Roboto" panose="02020500000000000000" charset="0"/>
      <p:regular r:id="rId16"/>
    </p:embeddedFont>
    <p:embeddedFont>
      <p:font typeface="Roboto Bold" panose="02020500000000000000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900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svg"/><Relationship Id="rId7" Type="http://schemas.openxmlformats.org/officeDocument/2006/relationships/image" Target="../media/image2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25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4.svg"/><Relationship Id="rId5" Type="http://schemas.openxmlformats.org/officeDocument/2006/relationships/image" Target="../media/image12.svg"/><Relationship Id="rId10" Type="http://schemas.openxmlformats.org/officeDocument/2006/relationships/image" Target="../media/image23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svg"/><Relationship Id="rId7" Type="http://schemas.openxmlformats.org/officeDocument/2006/relationships/image" Target="../media/image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8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6.svg"/><Relationship Id="rId10" Type="http://schemas.openxmlformats.org/officeDocument/2006/relationships/image" Target="../media/image33.png"/><Relationship Id="rId4" Type="http://schemas.openxmlformats.org/officeDocument/2006/relationships/image" Target="../media/image5.png"/><Relationship Id="rId9" Type="http://schemas.openxmlformats.org/officeDocument/2006/relationships/image" Target="../media/image3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gif"/><Relationship Id="rId3" Type="http://schemas.openxmlformats.org/officeDocument/2006/relationships/image" Target="../media/image12.svg"/><Relationship Id="rId7" Type="http://schemas.openxmlformats.org/officeDocument/2006/relationships/image" Target="../media/image38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1.svg"/><Relationship Id="rId7" Type="http://schemas.openxmlformats.org/officeDocument/2006/relationships/image" Target="../media/image8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4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17532556" cy="88897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532556" cy="8889747"/>
            </a:xfrm>
            <a:custGeom>
              <a:avLst/>
              <a:gdLst/>
              <a:ahLst/>
              <a:cxnLst/>
              <a:rect l="l" t="t" r="r" b="b"/>
              <a:pathLst>
                <a:path w="17532556" h="8889747">
                  <a:moveTo>
                    <a:pt x="1722775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584947"/>
                  </a:lnTo>
                  <a:cubicBezTo>
                    <a:pt x="0" y="8753857"/>
                    <a:pt x="135890" y="8889747"/>
                    <a:pt x="304800" y="8889747"/>
                  </a:cubicBezTo>
                  <a:lnTo>
                    <a:pt x="17227756" y="8889747"/>
                  </a:lnTo>
                  <a:cubicBezTo>
                    <a:pt x="17396667" y="8889747"/>
                    <a:pt x="17532556" y="8753857"/>
                    <a:pt x="17532556" y="8584947"/>
                  </a:cubicBezTo>
                  <a:lnTo>
                    <a:pt x="17532556" y="304800"/>
                  </a:lnTo>
                  <a:cubicBezTo>
                    <a:pt x="17532556" y="135890"/>
                    <a:pt x="17396667" y="0"/>
                    <a:pt x="1722775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096233" y="-206777"/>
            <a:ext cx="2163067" cy="375295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810109" y="6641098"/>
            <a:ext cx="5730130" cy="477720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4239687">
            <a:off x="-1595429" y="-1178094"/>
            <a:ext cx="5248259" cy="569559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79370" y="3863267"/>
            <a:ext cx="12129260" cy="221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99"/>
              </a:lnSpc>
            </a:pPr>
            <a:r>
              <a:rPr lang="en-US" sz="12999">
                <a:solidFill>
                  <a:srgbClr val="000000"/>
                </a:solidFill>
                <a:latin typeface="Marcellus"/>
              </a:rPr>
              <a:t>Group 19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93922" y="1660175"/>
            <a:ext cx="5900156" cy="563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1"/>
              </a:lnSpc>
            </a:pPr>
            <a:r>
              <a:rPr lang="en-US" sz="3634">
                <a:solidFill>
                  <a:srgbClr val="000000"/>
                </a:solidFill>
                <a:latin typeface="Roboto"/>
              </a:rPr>
              <a:t>HOMEWORK 3 (C)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678923" y="6647114"/>
            <a:ext cx="6930154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6"/>
              </a:lnSpc>
            </a:pPr>
            <a:r>
              <a:rPr lang="en-US" sz="3780" dirty="0" err="1">
                <a:solidFill>
                  <a:srgbClr val="000000"/>
                </a:solidFill>
                <a:ea typeface="Roboto"/>
              </a:rPr>
              <a:t>組員</a:t>
            </a:r>
            <a:r>
              <a:rPr lang="en-US" sz="3780" dirty="0">
                <a:solidFill>
                  <a:srgbClr val="000000"/>
                </a:solidFill>
                <a:ea typeface="Roboto"/>
              </a:rPr>
              <a:t> : </a:t>
            </a:r>
          </a:p>
          <a:p>
            <a:pPr algn="ctr">
              <a:lnSpc>
                <a:spcPts val="4536"/>
              </a:lnSpc>
            </a:pPr>
            <a:r>
              <a:rPr lang="en-US" sz="3780" dirty="0">
                <a:solidFill>
                  <a:srgbClr val="000000"/>
                </a:solidFill>
                <a:latin typeface="+mj-lt"/>
                <a:ea typeface="Roboto"/>
              </a:rPr>
              <a:t>	109502019 吳宥謙</a:t>
            </a:r>
          </a:p>
          <a:p>
            <a:pPr algn="ctr">
              <a:lnSpc>
                <a:spcPts val="4536"/>
              </a:lnSpc>
            </a:pPr>
            <a:r>
              <a:rPr lang="en-US" sz="3780" dirty="0">
                <a:solidFill>
                  <a:srgbClr val="000000"/>
                </a:solidFill>
                <a:latin typeface="+mj-lt"/>
              </a:rPr>
              <a:t>        	109502017 </a:t>
            </a:r>
            <a:r>
              <a:rPr lang="en-US" sz="3780" dirty="0" err="1">
                <a:solidFill>
                  <a:srgbClr val="000000"/>
                </a:solidFill>
                <a:latin typeface="+mj-lt"/>
              </a:rPr>
              <a:t>趙健宏</a:t>
            </a:r>
            <a:endParaRPr lang="en-US" sz="3780" dirty="0">
              <a:solidFill>
                <a:srgbClr val="000000"/>
              </a:solidFill>
              <a:latin typeface="+mj-lt"/>
            </a:endParaRPr>
          </a:p>
          <a:p>
            <a:pPr algn="ctr">
              <a:lnSpc>
                <a:spcPts val="4536"/>
              </a:lnSpc>
            </a:pPr>
            <a:r>
              <a:rPr lang="en-US" sz="3780" dirty="0">
                <a:solidFill>
                  <a:srgbClr val="000000"/>
                </a:solidFill>
                <a:latin typeface="+mj-lt"/>
              </a:rPr>
              <a:t>       	109502020 </a:t>
            </a:r>
            <a:r>
              <a:rPr lang="en-US" sz="3780" dirty="0" err="1">
                <a:solidFill>
                  <a:srgbClr val="000000"/>
                </a:solidFill>
                <a:latin typeface="+mj-lt"/>
              </a:rPr>
              <a:t>方竣平</a:t>
            </a:r>
            <a:endParaRPr lang="en-US" sz="378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993729" y="7391295"/>
            <a:ext cx="4044858" cy="2419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17532556" cy="88897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532556" cy="8889747"/>
            </a:xfrm>
            <a:custGeom>
              <a:avLst/>
              <a:gdLst/>
              <a:ahLst/>
              <a:cxnLst/>
              <a:rect l="l" t="t" r="r" b="b"/>
              <a:pathLst>
                <a:path w="17532556" h="8889747">
                  <a:moveTo>
                    <a:pt x="1722775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584947"/>
                  </a:lnTo>
                  <a:cubicBezTo>
                    <a:pt x="0" y="8753857"/>
                    <a:pt x="135890" y="8889747"/>
                    <a:pt x="304800" y="8889747"/>
                  </a:cubicBezTo>
                  <a:lnTo>
                    <a:pt x="17227756" y="8889747"/>
                  </a:lnTo>
                  <a:cubicBezTo>
                    <a:pt x="17396667" y="8889747"/>
                    <a:pt x="17532556" y="8753857"/>
                    <a:pt x="17532556" y="8584947"/>
                  </a:cubicBezTo>
                  <a:lnTo>
                    <a:pt x="17532556" y="304800"/>
                  </a:lnTo>
                  <a:cubicBezTo>
                    <a:pt x="17532556" y="135890"/>
                    <a:pt x="17396667" y="0"/>
                    <a:pt x="1722775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93986" y="3295970"/>
            <a:ext cx="15700029" cy="5311337"/>
            <a:chOff x="0" y="0"/>
            <a:chExt cx="28026449" cy="94813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026451" cy="9481379"/>
            </a:xfrm>
            <a:custGeom>
              <a:avLst/>
              <a:gdLst/>
              <a:ahLst/>
              <a:cxnLst/>
              <a:rect l="l" t="t" r="r" b="b"/>
              <a:pathLst>
                <a:path w="28026451" h="9481379">
                  <a:moveTo>
                    <a:pt x="27721651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9176579"/>
                  </a:lnTo>
                  <a:cubicBezTo>
                    <a:pt x="0" y="9345488"/>
                    <a:pt x="135890" y="9481379"/>
                    <a:pt x="304800" y="9481379"/>
                  </a:cubicBezTo>
                  <a:lnTo>
                    <a:pt x="27721651" y="9481379"/>
                  </a:lnTo>
                  <a:cubicBezTo>
                    <a:pt x="27890558" y="9481379"/>
                    <a:pt x="28026451" y="9345488"/>
                    <a:pt x="28026451" y="9176579"/>
                  </a:cubicBezTo>
                  <a:lnTo>
                    <a:pt x="28026451" y="304800"/>
                  </a:lnTo>
                  <a:cubicBezTo>
                    <a:pt x="28026451" y="135890"/>
                    <a:pt x="27890558" y="0"/>
                    <a:pt x="27721651" y="0"/>
                  </a:cubicBezTo>
                  <a:close/>
                </a:path>
              </a:pathLst>
            </a:custGeom>
            <a:solidFill>
              <a:srgbClr val="F1D1C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3340" y="6332965"/>
            <a:ext cx="2952509" cy="454868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897869">
            <a:off x="-2249484" y="-1802926"/>
            <a:ext cx="5730130" cy="477720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7281959">
            <a:off x="13594629" y="-745811"/>
            <a:ext cx="6798772" cy="445010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856548" y="1571625"/>
            <a:ext cx="14574904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A5593C"/>
                </a:solidFill>
                <a:ea typeface="王漢宗特黑體"/>
              </a:rPr>
              <a:t>題目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5913648" y="8111859"/>
            <a:ext cx="3472856" cy="2077399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637692" y="4374547"/>
            <a:ext cx="13275956" cy="290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4800">
                <a:solidFill>
                  <a:srgbClr val="AF5737"/>
                </a:solidFill>
                <a:ea typeface="Roboto"/>
              </a:rPr>
              <a:t>分析合併排序演算法中將兩個元素依序由小而大排列的子陣列L與R合併為元素依序由小而大排列的陣列A的時間複雜度為O(n)，其中|L|=|R|=n/2, |A|=n。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17532556" cy="88897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532556" cy="8889747"/>
            </a:xfrm>
            <a:custGeom>
              <a:avLst/>
              <a:gdLst/>
              <a:ahLst/>
              <a:cxnLst/>
              <a:rect l="l" t="t" r="r" b="b"/>
              <a:pathLst>
                <a:path w="17532556" h="8889747">
                  <a:moveTo>
                    <a:pt x="1722775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584947"/>
                  </a:lnTo>
                  <a:cubicBezTo>
                    <a:pt x="0" y="8753857"/>
                    <a:pt x="135890" y="8889747"/>
                    <a:pt x="304800" y="8889747"/>
                  </a:cubicBezTo>
                  <a:lnTo>
                    <a:pt x="17227756" y="8889747"/>
                  </a:lnTo>
                  <a:cubicBezTo>
                    <a:pt x="17396667" y="8889747"/>
                    <a:pt x="17532556" y="8753857"/>
                    <a:pt x="17532556" y="8584947"/>
                  </a:cubicBezTo>
                  <a:lnTo>
                    <a:pt x="17532556" y="304800"/>
                  </a:lnTo>
                  <a:cubicBezTo>
                    <a:pt x="17532556" y="135890"/>
                    <a:pt x="17396667" y="0"/>
                    <a:pt x="1722775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082745">
            <a:off x="-1472006" y="7439205"/>
            <a:ext cx="5248259" cy="569559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8499379">
            <a:off x="14533923" y="-1139321"/>
            <a:ext cx="5091243" cy="433604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242255" y="6287061"/>
            <a:ext cx="2904387" cy="445866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1921503" y="-393211"/>
            <a:ext cx="6147254" cy="207888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364266" y="1523754"/>
            <a:ext cx="7559468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AF5737"/>
                </a:solidFill>
                <a:ea typeface="王漢宗特黑體"/>
              </a:rPr>
              <a:t>想法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40804" y="3441267"/>
            <a:ext cx="14453644" cy="3629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4800">
                <a:solidFill>
                  <a:srgbClr val="AF5737"/>
                </a:solidFill>
                <a:ea typeface="Roboto"/>
              </a:rPr>
              <a:t>在合併兩個已排序好的小陣列時，</a:t>
            </a:r>
          </a:p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4800">
                <a:solidFill>
                  <a:srgbClr val="AF5737"/>
                </a:solidFill>
                <a:ea typeface="Roboto"/>
              </a:rPr>
              <a:t>我們每次需要比較兩個陣列的第一個數字，把比較小的依序丟到新的陣列中，再重新比較兩個小陣列的第一個數字。觀察上面的結果，要合併 n 個數字時，我們剛好也只需要 n 個步驟。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1563954" y="0"/>
            <a:ext cx="1547477" cy="26848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17532556" cy="88897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532556" cy="8889747"/>
            </a:xfrm>
            <a:custGeom>
              <a:avLst/>
              <a:gdLst/>
              <a:ahLst/>
              <a:cxnLst/>
              <a:rect l="l" t="t" r="r" b="b"/>
              <a:pathLst>
                <a:path w="17532556" h="8889747">
                  <a:moveTo>
                    <a:pt x="1722775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584947"/>
                  </a:lnTo>
                  <a:cubicBezTo>
                    <a:pt x="0" y="8753857"/>
                    <a:pt x="135890" y="8889747"/>
                    <a:pt x="304800" y="8889747"/>
                  </a:cubicBezTo>
                  <a:lnTo>
                    <a:pt x="17227756" y="8889747"/>
                  </a:lnTo>
                  <a:cubicBezTo>
                    <a:pt x="17396667" y="8889747"/>
                    <a:pt x="17532556" y="8753857"/>
                    <a:pt x="17532556" y="8584947"/>
                  </a:cubicBezTo>
                  <a:lnTo>
                    <a:pt x="17532556" y="304800"/>
                  </a:lnTo>
                  <a:cubicBezTo>
                    <a:pt x="17532556" y="135890"/>
                    <a:pt x="17396667" y="0"/>
                    <a:pt x="1722775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3340" y="6332965"/>
            <a:ext cx="2952509" cy="454868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897869">
            <a:off x="-2249484" y="-1802926"/>
            <a:ext cx="5730130" cy="477720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7281959">
            <a:off x="13594629" y="-745811"/>
            <a:ext cx="6798772" cy="44501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5913648" y="8111859"/>
            <a:ext cx="3472856" cy="207739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856548" y="1724025"/>
            <a:ext cx="14574904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A5593C"/>
                </a:solidFill>
                <a:latin typeface="Roboto Bold"/>
              </a:rPr>
              <a:t>Flow Chart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2326340" y="0"/>
            <a:ext cx="1547477" cy="26848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4422244" y="3180041"/>
            <a:ext cx="9443513" cy="56853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95350"/>
            <a:ext cx="16230600" cy="8362950"/>
            <a:chOff x="0" y="0"/>
            <a:chExt cx="17532556" cy="90337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532556" cy="9033794"/>
            </a:xfrm>
            <a:custGeom>
              <a:avLst/>
              <a:gdLst/>
              <a:ahLst/>
              <a:cxnLst/>
              <a:rect l="l" t="t" r="r" b="b"/>
              <a:pathLst>
                <a:path w="17532556" h="9033794">
                  <a:moveTo>
                    <a:pt x="1722775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728994"/>
                  </a:lnTo>
                  <a:cubicBezTo>
                    <a:pt x="0" y="8897903"/>
                    <a:pt x="135890" y="9033794"/>
                    <a:pt x="304800" y="9033794"/>
                  </a:cubicBezTo>
                  <a:lnTo>
                    <a:pt x="17227756" y="9033794"/>
                  </a:lnTo>
                  <a:cubicBezTo>
                    <a:pt x="17396667" y="9033794"/>
                    <a:pt x="17532556" y="8897903"/>
                    <a:pt x="17532556" y="8728994"/>
                  </a:cubicBezTo>
                  <a:lnTo>
                    <a:pt x="17532556" y="304800"/>
                  </a:lnTo>
                  <a:cubicBezTo>
                    <a:pt x="17532556" y="135890"/>
                    <a:pt x="17396667" y="0"/>
                    <a:pt x="1722775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016109" y="1028700"/>
            <a:ext cx="2192023" cy="380319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483644">
            <a:off x="-1472006" y="7686855"/>
            <a:ext cx="5248259" cy="569559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896261" y="895350"/>
            <a:ext cx="3472856" cy="2077399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4395472" y="1028700"/>
            <a:ext cx="8712929" cy="8295533"/>
            <a:chOff x="0" y="0"/>
            <a:chExt cx="11617239" cy="11060711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1617239" cy="11060711"/>
              <a:chOff x="0" y="0"/>
              <a:chExt cx="14423829" cy="1373285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4423828" cy="13732850"/>
              </a:xfrm>
              <a:custGeom>
                <a:avLst/>
                <a:gdLst/>
                <a:ahLst/>
                <a:cxnLst/>
                <a:rect l="l" t="t" r="r" b="b"/>
                <a:pathLst>
                  <a:path w="14423828" h="13732850">
                    <a:moveTo>
                      <a:pt x="14119028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13428050"/>
                    </a:lnTo>
                    <a:cubicBezTo>
                      <a:pt x="0" y="13596959"/>
                      <a:pt x="135890" y="13732850"/>
                      <a:pt x="304800" y="13732850"/>
                    </a:cubicBezTo>
                    <a:lnTo>
                      <a:pt x="14119028" y="13732850"/>
                    </a:lnTo>
                    <a:cubicBezTo>
                      <a:pt x="14287939" y="13732850"/>
                      <a:pt x="14423828" y="13596959"/>
                      <a:pt x="14423828" y="13428050"/>
                    </a:cubicBezTo>
                    <a:lnTo>
                      <a:pt x="14423828" y="304800"/>
                    </a:lnTo>
                    <a:cubicBezTo>
                      <a:pt x="14423828" y="135890"/>
                      <a:pt x="14287939" y="0"/>
                      <a:pt x="14119028" y="0"/>
                    </a:cubicBezTo>
                    <a:close/>
                  </a:path>
                </a:pathLst>
              </a:custGeom>
              <a:solidFill>
                <a:srgbClr val="F1D1C7"/>
              </a:solidFill>
            </p:spPr>
          </p:sp>
        </p:grp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212816" y="1228260"/>
              <a:ext cx="11191608" cy="878344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1604" y="1028700"/>
            <a:ext cx="16944793" cy="8591726"/>
            <a:chOff x="0" y="0"/>
            <a:chExt cx="17532556" cy="88897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532556" cy="8889747"/>
            </a:xfrm>
            <a:custGeom>
              <a:avLst/>
              <a:gdLst/>
              <a:ahLst/>
              <a:cxnLst/>
              <a:rect l="l" t="t" r="r" b="b"/>
              <a:pathLst>
                <a:path w="17532556" h="8889747">
                  <a:moveTo>
                    <a:pt x="1722775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584947"/>
                  </a:lnTo>
                  <a:cubicBezTo>
                    <a:pt x="0" y="8753857"/>
                    <a:pt x="135890" y="8889747"/>
                    <a:pt x="304800" y="8889747"/>
                  </a:cubicBezTo>
                  <a:lnTo>
                    <a:pt x="17227756" y="8889747"/>
                  </a:lnTo>
                  <a:cubicBezTo>
                    <a:pt x="17396667" y="8889747"/>
                    <a:pt x="17532556" y="8753857"/>
                    <a:pt x="17532556" y="8584947"/>
                  </a:cubicBezTo>
                  <a:lnTo>
                    <a:pt x="17532556" y="304800"/>
                  </a:lnTo>
                  <a:cubicBezTo>
                    <a:pt x="17532556" y="135890"/>
                    <a:pt x="17396667" y="0"/>
                    <a:pt x="1722775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4549130">
            <a:off x="-1577160" y="7170126"/>
            <a:ext cx="6380533" cy="4176349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8024154" y="1184474"/>
            <a:ext cx="4573563" cy="4064961"/>
            <a:chOff x="0" y="0"/>
            <a:chExt cx="9955835" cy="88486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955835" cy="8848698"/>
            </a:xfrm>
            <a:custGeom>
              <a:avLst/>
              <a:gdLst/>
              <a:ahLst/>
              <a:cxnLst/>
              <a:rect l="l" t="t" r="r" b="b"/>
              <a:pathLst>
                <a:path w="9955835" h="8848698">
                  <a:moveTo>
                    <a:pt x="9651035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543898"/>
                  </a:lnTo>
                  <a:cubicBezTo>
                    <a:pt x="0" y="8712808"/>
                    <a:pt x="135890" y="8848698"/>
                    <a:pt x="304800" y="8848698"/>
                  </a:cubicBezTo>
                  <a:lnTo>
                    <a:pt x="9651035" y="8848698"/>
                  </a:lnTo>
                  <a:cubicBezTo>
                    <a:pt x="9819945" y="8848698"/>
                    <a:pt x="9955835" y="8712808"/>
                    <a:pt x="9955835" y="8543898"/>
                  </a:cubicBezTo>
                  <a:lnTo>
                    <a:pt x="9955835" y="304800"/>
                  </a:lnTo>
                  <a:cubicBezTo>
                    <a:pt x="9955835" y="135890"/>
                    <a:pt x="9819945" y="0"/>
                    <a:pt x="9651035" y="0"/>
                  </a:cubicBezTo>
                  <a:close/>
                </a:path>
              </a:pathLst>
            </a:custGeom>
            <a:solidFill>
              <a:srgbClr val="F1D1C7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2745996" y="1184474"/>
            <a:ext cx="4573563" cy="4064961"/>
            <a:chOff x="0" y="0"/>
            <a:chExt cx="9955835" cy="88486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955835" cy="8848698"/>
            </a:xfrm>
            <a:custGeom>
              <a:avLst/>
              <a:gdLst/>
              <a:ahLst/>
              <a:cxnLst/>
              <a:rect l="l" t="t" r="r" b="b"/>
              <a:pathLst>
                <a:path w="9955835" h="8848698">
                  <a:moveTo>
                    <a:pt x="9651035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543898"/>
                  </a:lnTo>
                  <a:cubicBezTo>
                    <a:pt x="0" y="8712808"/>
                    <a:pt x="135890" y="8848698"/>
                    <a:pt x="304800" y="8848698"/>
                  </a:cubicBezTo>
                  <a:lnTo>
                    <a:pt x="9651035" y="8848698"/>
                  </a:lnTo>
                  <a:cubicBezTo>
                    <a:pt x="9819945" y="8848698"/>
                    <a:pt x="9955835" y="8712808"/>
                    <a:pt x="9955835" y="8543898"/>
                  </a:cubicBezTo>
                  <a:lnTo>
                    <a:pt x="9955835" y="304800"/>
                  </a:lnTo>
                  <a:cubicBezTo>
                    <a:pt x="9955835" y="135890"/>
                    <a:pt x="9819945" y="0"/>
                    <a:pt x="9651035" y="0"/>
                  </a:cubicBezTo>
                  <a:close/>
                </a:path>
              </a:pathLst>
            </a:custGeom>
            <a:solidFill>
              <a:srgbClr val="F1D1C7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8024154" y="5399691"/>
            <a:ext cx="4573563" cy="4064961"/>
            <a:chOff x="0" y="0"/>
            <a:chExt cx="9955835" cy="8848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955835" cy="8848698"/>
            </a:xfrm>
            <a:custGeom>
              <a:avLst/>
              <a:gdLst/>
              <a:ahLst/>
              <a:cxnLst/>
              <a:rect l="l" t="t" r="r" b="b"/>
              <a:pathLst>
                <a:path w="9955835" h="8848698">
                  <a:moveTo>
                    <a:pt x="9651035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543898"/>
                  </a:lnTo>
                  <a:cubicBezTo>
                    <a:pt x="0" y="8712808"/>
                    <a:pt x="135890" y="8848698"/>
                    <a:pt x="304800" y="8848698"/>
                  </a:cubicBezTo>
                  <a:lnTo>
                    <a:pt x="9651035" y="8848698"/>
                  </a:lnTo>
                  <a:cubicBezTo>
                    <a:pt x="9819945" y="8848698"/>
                    <a:pt x="9955835" y="8712808"/>
                    <a:pt x="9955835" y="8543898"/>
                  </a:cubicBezTo>
                  <a:lnTo>
                    <a:pt x="9955835" y="304800"/>
                  </a:lnTo>
                  <a:cubicBezTo>
                    <a:pt x="9955835" y="135890"/>
                    <a:pt x="9819945" y="0"/>
                    <a:pt x="9651035" y="0"/>
                  </a:cubicBezTo>
                  <a:close/>
                </a:path>
              </a:pathLst>
            </a:custGeom>
            <a:solidFill>
              <a:srgbClr val="F1D1C7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2745996" y="5399691"/>
            <a:ext cx="4573563" cy="4064961"/>
            <a:chOff x="0" y="0"/>
            <a:chExt cx="9955835" cy="8848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955835" cy="8848698"/>
            </a:xfrm>
            <a:custGeom>
              <a:avLst/>
              <a:gdLst/>
              <a:ahLst/>
              <a:cxnLst/>
              <a:rect l="l" t="t" r="r" b="b"/>
              <a:pathLst>
                <a:path w="9955835" h="8848698">
                  <a:moveTo>
                    <a:pt x="9651035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543898"/>
                  </a:lnTo>
                  <a:cubicBezTo>
                    <a:pt x="0" y="8712808"/>
                    <a:pt x="135890" y="8848698"/>
                    <a:pt x="304800" y="8848698"/>
                  </a:cubicBezTo>
                  <a:lnTo>
                    <a:pt x="9651035" y="8848698"/>
                  </a:lnTo>
                  <a:cubicBezTo>
                    <a:pt x="9819945" y="8848698"/>
                    <a:pt x="9955835" y="8712808"/>
                    <a:pt x="9955835" y="8543898"/>
                  </a:cubicBezTo>
                  <a:lnTo>
                    <a:pt x="9955835" y="304800"/>
                  </a:lnTo>
                  <a:cubicBezTo>
                    <a:pt x="9955835" y="135890"/>
                    <a:pt x="9819945" y="0"/>
                    <a:pt x="9651035" y="0"/>
                  </a:cubicBezTo>
                  <a:close/>
                </a:path>
              </a:pathLst>
            </a:custGeom>
            <a:solidFill>
              <a:srgbClr val="F1D1C7"/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368775">
            <a:off x="-1595429" y="-2329458"/>
            <a:ext cx="5248259" cy="569559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072766" y="7114651"/>
            <a:ext cx="2281153" cy="354495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2097886">
            <a:off x="14678243" y="8253015"/>
            <a:ext cx="5162115" cy="430365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2914622" y="6172734"/>
            <a:ext cx="4236311" cy="1979085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8265080" y="1507061"/>
            <a:ext cx="4091711" cy="3419788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3039424" y="1507061"/>
            <a:ext cx="3986707" cy="3474834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8265080" y="5725132"/>
            <a:ext cx="4140914" cy="3533168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934163" y="4362538"/>
            <a:ext cx="6970124" cy="180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5599">
                <a:solidFill>
                  <a:srgbClr val="AF5737"/>
                </a:solidFill>
                <a:ea typeface="王漢宗特黑體"/>
              </a:rPr>
              <a:t>合併 n 個數字需要 n 個步驟。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206" y="978252"/>
            <a:ext cx="16429589" cy="8330496"/>
            <a:chOff x="0" y="0"/>
            <a:chExt cx="17532556" cy="88897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532556" cy="8889747"/>
            </a:xfrm>
            <a:custGeom>
              <a:avLst/>
              <a:gdLst/>
              <a:ahLst/>
              <a:cxnLst/>
              <a:rect l="l" t="t" r="r" b="b"/>
              <a:pathLst>
                <a:path w="17532556" h="8889747">
                  <a:moveTo>
                    <a:pt x="1722775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584947"/>
                  </a:lnTo>
                  <a:cubicBezTo>
                    <a:pt x="0" y="8753857"/>
                    <a:pt x="135890" y="8889747"/>
                    <a:pt x="304800" y="8889747"/>
                  </a:cubicBezTo>
                  <a:lnTo>
                    <a:pt x="17227756" y="8889747"/>
                  </a:lnTo>
                  <a:cubicBezTo>
                    <a:pt x="17396667" y="8889747"/>
                    <a:pt x="17532556" y="8753857"/>
                    <a:pt x="17532556" y="8584947"/>
                  </a:cubicBezTo>
                  <a:lnTo>
                    <a:pt x="17532556" y="304800"/>
                  </a:lnTo>
                  <a:cubicBezTo>
                    <a:pt x="17532556" y="135890"/>
                    <a:pt x="17396667" y="0"/>
                    <a:pt x="1722775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97744" y="2588046"/>
            <a:ext cx="15902155" cy="6447729"/>
            <a:chOff x="0" y="0"/>
            <a:chExt cx="28026449" cy="1136367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026451" cy="11363676"/>
            </a:xfrm>
            <a:custGeom>
              <a:avLst/>
              <a:gdLst/>
              <a:ahLst/>
              <a:cxnLst/>
              <a:rect l="l" t="t" r="r" b="b"/>
              <a:pathLst>
                <a:path w="28026451" h="11363676">
                  <a:moveTo>
                    <a:pt x="27721651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1058876"/>
                  </a:lnTo>
                  <a:cubicBezTo>
                    <a:pt x="0" y="11227786"/>
                    <a:pt x="135890" y="11363676"/>
                    <a:pt x="304800" y="11363676"/>
                  </a:cubicBezTo>
                  <a:lnTo>
                    <a:pt x="27721651" y="11363676"/>
                  </a:lnTo>
                  <a:cubicBezTo>
                    <a:pt x="27890558" y="11363676"/>
                    <a:pt x="28026451" y="11227786"/>
                    <a:pt x="28026451" y="11058876"/>
                  </a:cubicBezTo>
                  <a:lnTo>
                    <a:pt x="28026451" y="304800"/>
                  </a:lnTo>
                  <a:cubicBezTo>
                    <a:pt x="28026451" y="135890"/>
                    <a:pt x="27890558" y="0"/>
                    <a:pt x="27721651" y="0"/>
                  </a:cubicBezTo>
                  <a:close/>
                </a:path>
              </a:pathLst>
            </a:custGeom>
            <a:solidFill>
              <a:srgbClr val="F1D1C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097886">
            <a:off x="15249743" y="-867172"/>
            <a:ext cx="5162115" cy="430365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4549130">
            <a:off x="-1577160" y="7170126"/>
            <a:ext cx="6380533" cy="417634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862963" y="7044708"/>
            <a:ext cx="2281153" cy="354495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439693" y="1241025"/>
            <a:ext cx="11108217" cy="1079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7134">
                <a:solidFill>
                  <a:srgbClr val="AF5737"/>
                </a:solidFill>
                <a:latin typeface="Marcellus"/>
              </a:rPr>
              <a:t>Merge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5A6451F-A0D8-491C-BF92-057862CC0C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226" y="2954410"/>
            <a:ext cx="9525000" cy="5715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17532556" cy="88897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532556" cy="8889747"/>
            </a:xfrm>
            <a:custGeom>
              <a:avLst/>
              <a:gdLst/>
              <a:ahLst/>
              <a:cxnLst/>
              <a:rect l="l" t="t" r="r" b="b"/>
              <a:pathLst>
                <a:path w="17532556" h="8889747">
                  <a:moveTo>
                    <a:pt x="1722775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584947"/>
                  </a:lnTo>
                  <a:cubicBezTo>
                    <a:pt x="0" y="8753857"/>
                    <a:pt x="135890" y="8889747"/>
                    <a:pt x="304800" y="8889747"/>
                  </a:cubicBezTo>
                  <a:lnTo>
                    <a:pt x="17227756" y="8889747"/>
                  </a:lnTo>
                  <a:cubicBezTo>
                    <a:pt x="17396667" y="8889747"/>
                    <a:pt x="17532556" y="8753857"/>
                    <a:pt x="17532556" y="8584947"/>
                  </a:cubicBezTo>
                  <a:lnTo>
                    <a:pt x="17532556" y="304800"/>
                  </a:lnTo>
                  <a:cubicBezTo>
                    <a:pt x="17532556" y="135890"/>
                    <a:pt x="17396667" y="0"/>
                    <a:pt x="1722775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906244" y="3425826"/>
            <a:ext cx="10475512" cy="1717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10000">
                <a:solidFill>
                  <a:srgbClr val="A5593C"/>
                </a:solidFill>
                <a:latin typeface="Marcellus"/>
              </a:rPr>
              <a:t>Thank You!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132162" y="5548312"/>
            <a:ext cx="10023675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A5593C"/>
                </a:solidFill>
                <a:latin typeface="Roboto"/>
              </a:rPr>
              <a:t>Do you have any questions for me before we go?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152226">
            <a:off x="15012073" y="-859490"/>
            <a:ext cx="5730130" cy="47772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621784">
            <a:off x="-1000117" y="7224893"/>
            <a:ext cx="5248259" cy="569559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917278" y="461838"/>
            <a:ext cx="3472856" cy="207739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997910" y="6092710"/>
            <a:ext cx="2930614" cy="4498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89</Words>
  <Application>Microsoft Office PowerPoint</Application>
  <PresentationFormat>自訂</PresentationFormat>
  <Paragraphs>16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5" baseType="lpstr">
      <vt:lpstr>Calibri</vt:lpstr>
      <vt:lpstr>Arial</vt:lpstr>
      <vt:lpstr>Marcellus</vt:lpstr>
      <vt:lpstr>王漢宗特黑體</vt:lpstr>
      <vt:lpstr>Roboto Bold</vt:lpstr>
      <vt:lpstr>Roboto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Plan</dc:title>
  <cp:lastModifiedBy>吳宥謙 (109502019)</cp:lastModifiedBy>
  <cp:revision>3</cp:revision>
  <dcterms:created xsi:type="dcterms:W3CDTF">2006-08-16T00:00:00Z</dcterms:created>
  <dcterms:modified xsi:type="dcterms:W3CDTF">2022-03-14T17:09:01Z</dcterms:modified>
  <dc:identifier>DAExUuunVxE</dc:identifier>
</cp:coreProperties>
</file>